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78" r:id="rId1"/>
  </p:sldMasterIdLst>
  <p:sldIdLst>
    <p:sldId id="256" r:id="rId2"/>
    <p:sldId id="276" r:id="rId3"/>
    <p:sldId id="310" r:id="rId4"/>
    <p:sldId id="277" r:id="rId5"/>
    <p:sldId id="279" r:id="rId6"/>
    <p:sldId id="281" r:id="rId7"/>
    <p:sldId id="282" r:id="rId8"/>
    <p:sldId id="283" r:id="rId9"/>
    <p:sldId id="284" r:id="rId10"/>
    <p:sldId id="285" r:id="rId11"/>
    <p:sldId id="292" r:id="rId12"/>
    <p:sldId id="295" r:id="rId13"/>
    <p:sldId id="297" r:id="rId14"/>
    <p:sldId id="298" r:id="rId15"/>
    <p:sldId id="325" r:id="rId16"/>
    <p:sldId id="313" r:id="rId17"/>
    <p:sldId id="314" r:id="rId18"/>
    <p:sldId id="316" r:id="rId19"/>
    <p:sldId id="317" r:id="rId20"/>
    <p:sldId id="318" r:id="rId21"/>
    <p:sldId id="320" r:id="rId22"/>
    <p:sldId id="322" r:id="rId23"/>
    <p:sldId id="324" r:id="rId24"/>
    <p:sldId id="307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497492"/>
    <a:srgbClr val="E5E5E5"/>
    <a:srgbClr val="231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46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144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67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86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2895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33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0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3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4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9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09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630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4.xml"/><Relationship Id="rId7" Type="http://schemas.openxmlformats.org/officeDocument/2006/relationships/slide" Target="slide2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danilo.nupsi@gmail.com" TargetMode="External"/><Relationship Id="rId2" Type="http://schemas.openxmlformats.org/officeDocument/2006/relationships/hyperlink" Target="mailto:leandro.nupsi@gmail.co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frutal.uemg.br/mostranoticia2.php?codnot=190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9588" y="1008919"/>
            <a:ext cx="6942790" cy="2104984"/>
          </a:xfrm>
        </p:spPr>
        <p:txBody>
          <a:bodyPr>
            <a:normAutofit/>
          </a:bodyPr>
          <a:lstStyle/>
          <a:p>
            <a:pPr algn="l"/>
            <a:r>
              <a:rPr lang="pt-BR" sz="5400" dirty="0" smtClean="0"/>
              <a:t>Manual de uso do sistema para a elaboração de Ficha </a:t>
            </a:r>
            <a:r>
              <a:rPr lang="pt-BR" sz="5400" dirty="0"/>
              <a:t>catalográfica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974" y="372909"/>
            <a:ext cx="1805728" cy="1673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967" y="5148859"/>
            <a:ext cx="2965622" cy="107813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036417" y="5148859"/>
            <a:ext cx="502276" cy="1213304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676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Instalando Java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1"/>
            <a:ext cx="9720073" cy="12700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10"/>
            </a:pPr>
            <a:r>
              <a:rPr lang="pt-BR" dirty="0" smtClean="0"/>
              <a:t>Agora pode ocorrer dois casos diferentes;</a:t>
            </a:r>
          </a:p>
          <a:p>
            <a:pPr marL="630936" lvl="1" indent="-457200">
              <a:buFont typeface="+mj-lt"/>
              <a:buAutoNum type="arabicPeriod"/>
            </a:pPr>
            <a:r>
              <a:rPr lang="pt-BR" sz="2000" dirty="0" smtClean="0"/>
              <a:t>Você ainda não possui Java instalado então o download irá iniciar.</a:t>
            </a:r>
          </a:p>
          <a:p>
            <a:pPr marL="630936" lvl="1" indent="-457200">
              <a:buFont typeface="+mj-lt"/>
              <a:buAutoNum type="arabicPeriod"/>
            </a:pPr>
            <a:r>
              <a:rPr lang="pt-BR" sz="2000" dirty="0" smtClean="0"/>
              <a:t>Você possui Java instalado porém está desatualizado, mas isso não interfira na execução do sistema, então clique em </a:t>
            </a:r>
            <a:r>
              <a:rPr lang="pt-BR" sz="2000" b="1" dirty="0" smtClean="0"/>
              <a:t>Lembrar Mais Tarde</a:t>
            </a:r>
            <a:r>
              <a:rPr lang="pt-BR" sz="2000" dirty="0"/>
              <a:t>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2528" t="54703" r="71379" b="16050"/>
          <a:stretch/>
        </p:blipFill>
        <p:spPr>
          <a:xfrm>
            <a:off x="6709664" y="3556000"/>
            <a:ext cx="4221054" cy="322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</a:extLst>
          </a:blip>
          <a:srcRect l="12812" t="60836" r="71181" b="19468"/>
          <a:stretch/>
        </p:blipFill>
        <p:spPr>
          <a:xfrm>
            <a:off x="642000" y="3970044"/>
            <a:ext cx="5044484" cy="260855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32008" y="4024160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 smtClean="0"/>
              <a:t>1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355080" y="3555999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 smtClean="0"/>
              <a:t>2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8622411" y="6380607"/>
            <a:ext cx="1170432" cy="2265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7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Baixando Java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 smtClean="0"/>
              <a:t>Ao executar o Java surgirá esta janela informando sobre o tempo restante de download, aguarde terminar e pronto.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2812" t="60836" r="71281" b="19468"/>
          <a:stretch/>
        </p:blipFill>
        <p:spPr>
          <a:xfrm>
            <a:off x="329184" y="3112002"/>
            <a:ext cx="5785020" cy="3010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2690" t="57518" r="71205" b="12984"/>
          <a:stretch/>
        </p:blipFill>
        <p:spPr>
          <a:xfrm>
            <a:off x="6809148" y="2799079"/>
            <a:ext cx="5040290" cy="3880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15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47961" t="10428" r="26749" b="57204"/>
          <a:stretch/>
        </p:blipFill>
        <p:spPr>
          <a:xfrm>
            <a:off x="-1196053" y="3471282"/>
            <a:ext cx="6705486" cy="360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Abrindo Ficha Catalográfica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 smtClean="0"/>
              <a:t>Agora seu computador está pronta para usar o programa Ficha Catalográfica. Dê dois cliquem na pasta </a:t>
            </a:r>
            <a:r>
              <a:rPr lang="pt-BR" dirty="0" err="1" smtClean="0"/>
              <a:t>Ficha_Catalografica</a:t>
            </a:r>
            <a:r>
              <a:rPr lang="pt-BR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smtClean="0"/>
              <a:t>Depois dê dois cliques em </a:t>
            </a:r>
            <a:r>
              <a:rPr lang="pt-BR" dirty="0" err="1" smtClean="0"/>
              <a:t>FichaCatalogr_ficaSemBanco</a:t>
            </a:r>
            <a:r>
              <a:rPr lang="pt-BR" dirty="0" smtClean="0"/>
              <a:t>;</a:t>
            </a:r>
          </a:p>
          <a:p>
            <a:pPr marL="457200" indent="-457200">
              <a:buFont typeface="+mj-lt"/>
              <a:buAutoNum type="arabicPeriod" startAt="13"/>
            </a:pPr>
            <a:endParaRPr lang="pt-BR" dirty="0" smtClean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46789" y="4533900"/>
            <a:ext cx="4639586" cy="1666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9195" t="48879" r="64608" b="8234"/>
          <a:stretch/>
        </p:blipFill>
        <p:spPr>
          <a:xfrm>
            <a:off x="7234047" y="3467100"/>
            <a:ext cx="6365921" cy="4379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tângulo de cantos arredondados 6"/>
          <p:cNvSpPr/>
          <p:nvPr/>
        </p:nvSpPr>
        <p:spPr>
          <a:xfrm>
            <a:off x="8839200" y="4737100"/>
            <a:ext cx="4305300" cy="152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5787540" y="4889500"/>
            <a:ext cx="1168400" cy="61595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83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Utilizando o programa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199" t="49823" r="62568" b="7888"/>
          <a:stretch/>
        </p:blipFill>
        <p:spPr>
          <a:xfrm>
            <a:off x="224289" y="1800828"/>
            <a:ext cx="9494729" cy="494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tângulo 5"/>
          <p:cNvSpPr/>
          <p:nvPr/>
        </p:nvSpPr>
        <p:spPr>
          <a:xfrm>
            <a:off x="639727" y="2558370"/>
            <a:ext cx="4402013" cy="1417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93523" y="2556639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/>
              <a:t>1</a:t>
            </a:r>
          </a:p>
        </p:txBody>
      </p:sp>
      <p:sp>
        <p:nvSpPr>
          <p:cNvPr id="9" name="Retângulo 8"/>
          <p:cNvSpPr/>
          <p:nvPr/>
        </p:nvSpPr>
        <p:spPr>
          <a:xfrm>
            <a:off x="639727" y="4125137"/>
            <a:ext cx="4402013" cy="1540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125961" y="2558370"/>
            <a:ext cx="4186990" cy="3106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301543" y="5758820"/>
            <a:ext cx="1906074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9838174" y="1529482"/>
            <a:ext cx="2353826" cy="1477328"/>
          </a:xfrm>
          <a:prstGeom prst="rect">
            <a:avLst/>
          </a:prstGeom>
          <a:solidFill>
            <a:srgbClr val="49749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Está é a interface do programa Ficha Catalográfica. Na próxima página terá a legenda da imagem.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9838174" y="3234611"/>
            <a:ext cx="2353826" cy="1754326"/>
          </a:xfrm>
          <a:prstGeom prst="rect">
            <a:avLst/>
          </a:prstGeom>
          <a:solidFill>
            <a:srgbClr val="49749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Com o programa aberto enquanto deixar o mouse sobre os campos você irá receber dicas de como preencher tal campo.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286972" y="4111774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 smtClean="0"/>
              <a:t>2</a:t>
            </a:r>
            <a:endParaRPr lang="pt-BR" sz="24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9304571" y="2556640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 smtClean="0"/>
              <a:t>3</a:t>
            </a:r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3946959" y="5758820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 smtClean="0"/>
              <a:t>4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9838174" y="5340359"/>
            <a:ext cx="2353826" cy="646331"/>
          </a:xfrm>
          <a:prstGeom prst="rect">
            <a:avLst/>
          </a:prstGeom>
          <a:solidFill>
            <a:srgbClr val="49749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Todos os campos com * são obrigatórios;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326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Legenda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024128" y="2084832"/>
            <a:ext cx="9720072" cy="4522030"/>
          </a:xfrm>
          <a:prstGeom prst="rect">
            <a:avLst/>
          </a:prstGeom>
        </p:spPr>
        <p:txBody>
          <a:bodyPr vert="horz" lIns="45720" tIns="45720" rIns="45720" bIns="45720" numCol="2" spcCol="18000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pt-BR" sz="1800" b="1" dirty="0" smtClean="0"/>
              <a:t>Informações do Aluno</a:t>
            </a:r>
            <a:r>
              <a:rPr lang="pt-BR" sz="1800" dirty="0" smtClean="0"/>
              <a:t> – Nessa seção são informados os nomes dos autores. Caso sejam mais de três envolvidos no projeto, marque a caixa “Mais de 3 Autores”.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1800" b="1" dirty="0" smtClean="0"/>
              <a:t>Informação do Orientador</a:t>
            </a:r>
            <a:r>
              <a:rPr lang="pt-BR" sz="1800" dirty="0" smtClean="0"/>
              <a:t> – Essa </a:t>
            </a:r>
            <a:r>
              <a:rPr lang="pt-BR" sz="1800" dirty="0"/>
              <a:t>seção </a:t>
            </a:r>
            <a:r>
              <a:rPr lang="pt-BR" sz="1800" dirty="0" smtClean="0"/>
              <a:t>é destinada para informar os orientadores do projeto. Para isso, deve ser selecionada a titulação do orientador clicando na caixa de seleção antes do campo utilizado para informar o seu nome. O próximo passo é o preenchido do nome completo do orientador e depois selecionar o sexo logo a frente. Repita os passos citados para informar o </a:t>
            </a:r>
            <a:r>
              <a:rPr lang="pt-BR" sz="1800" dirty="0" err="1" smtClean="0"/>
              <a:t>coorientador</a:t>
            </a:r>
            <a:r>
              <a:rPr lang="pt-BR" sz="1800" dirty="0" smtClean="0"/>
              <a:t>, caso exista.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1800" b="1" dirty="0" smtClean="0"/>
              <a:t>Informação do Trabalho</a:t>
            </a:r>
            <a:r>
              <a:rPr lang="pt-BR" sz="1800" dirty="0" smtClean="0"/>
              <a:t> – Essa seção é destinada para o preenchido das informações do trabalho. Começando pelo título e, caso possua, um subtítulo. No campo Ano digite o ano, exemplo 1999. O Campo seguinte são o numero de folhas que deve ser preenchido de 000 até 999. Em ilustrações você deve selecionar se as imagens de seu trabalho foram impressas coloridas ou preto e branco. No campo de trabalho você deve selecionar o tipo que seu trabalho. Em seguida é o campo curso, selecione seu curso. E por fim palavras chaves você deve preencher com palavras com uma palavra chave em cada campo.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1800" dirty="0" smtClean="0"/>
              <a:t>Após todos os campos preenchidos clique no botão Gerar Ficha.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1800" dirty="0" smtClean="0"/>
              <a:t>O sistema abrirá uma caixa para informar o local onde o arquivo com a ficha será salvo.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1800" dirty="0" smtClean="0"/>
              <a:t>Um arquivo no formato PDF é gerado.</a:t>
            </a:r>
          </a:p>
        </p:txBody>
      </p:sp>
    </p:spTree>
    <p:extLst>
      <p:ext uri="{BB962C8B-B14F-4D97-AF65-F5344CB8AC3E}">
        <p14:creationId xmlns:p14="http://schemas.microsoft.com/office/powerpoint/2010/main" val="206288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Inserindo o PDF da ficha catalográfica em seu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40651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Para inserir a ficha catalográfica gerada no documento do trabalho, siga os passos e critérios a seguir:</a:t>
            </a:r>
          </a:p>
          <a:p>
            <a:pPr marL="630936" lvl="1" indent="-457200">
              <a:buFont typeface="+mj-lt"/>
              <a:buAutoNum type="arabicPeriod"/>
            </a:pPr>
            <a:r>
              <a:rPr lang="pt-BR" sz="2000" dirty="0" smtClean="0"/>
              <a:t>O trabalho deve estar no formato PDF  (não pode ser no formato DOC);</a:t>
            </a:r>
          </a:p>
          <a:p>
            <a:pPr marL="630936" lvl="1" indent="-457200">
              <a:buFont typeface="+mj-lt"/>
              <a:buAutoNum type="arabicPeriod"/>
            </a:pPr>
            <a:r>
              <a:rPr lang="pt-BR" sz="2000" dirty="0" smtClean="0"/>
              <a:t>Execute o aplicativo </a:t>
            </a:r>
            <a:r>
              <a:rPr lang="pt-BR" sz="2000" b="1" dirty="0" err="1"/>
              <a:t>pdfsam</a:t>
            </a:r>
            <a:r>
              <a:rPr lang="pt-BR" sz="2000" b="1" dirty="0"/>
              <a:t>-starter</a:t>
            </a:r>
            <a:r>
              <a:rPr lang="pt-BR" sz="2000" dirty="0" smtClean="0"/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7961" t="10428" r="26749" b="57204"/>
          <a:stretch/>
        </p:blipFill>
        <p:spPr>
          <a:xfrm>
            <a:off x="-1304438" y="3692513"/>
            <a:ext cx="6705486" cy="360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tângulo de cantos arredondados 4"/>
          <p:cNvSpPr/>
          <p:nvPr/>
        </p:nvSpPr>
        <p:spPr>
          <a:xfrm>
            <a:off x="531100" y="4924535"/>
            <a:ext cx="4641851" cy="1651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48053" t="10897" r="26780" b="57410"/>
          <a:stretch/>
        </p:blipFill>
        <p:spPr>
          <a:xfrm>
            <a:off x="7236586" y="3498837"/>
            <a:ext cx="7181271" cy="38005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eta para a direita 6"/>
          <p:cNvSpPr/>
          <p:nvPr/>
        </p:nvSpPr>
        <p:spPr>
          <a:xfrm>
            <a:off x="5829325" y="4527660"/>
            <a:ext cx="981075" cy="561975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9170275" y="5867510"/>
            <a:ext cx="4641851" cy="1651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61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90916" y="6068819"/>
            <a:ext cx="9169401" cy="504902"/>
          </a:xfrm>
        </p:spPr>
        <p:txBody>
          <a:bodyPr anchor="ctr">
            <a:normAutofit/>
          </a:bodyPr>
          <a:lstStyle/>
          <a:p>
            <a:pPr marL="457200" indent="-457200" algn="ctr">
              <a:buFont typeface="+mj-lt"/>
              <a:buAutoNum type="arabicPeriod" startAt="2"/>
            </a:pPr>
            <a:r>
              <a:rPr lang="pt-BR" dirty="0" smtClean="0"/>
              <a:t>Este é o programa que irá mesclar seus </a:t>
            </a:r>
            <a:r>
              <a:rPr lang="pt-BR" dirty="0" err="1" smtClean="0"/>
              <a:t>PDFs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6769" t="12143" r="12759" b="42013"/>
          <a:stretch/>
        </p:blipFill>
        <p:spPr>
          <a:xfrm>
            <a:off x="3189889" y="236483"/>
            <a:ext cx="9002111" cy="5691352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605028" y="585216"/>
            <a:ext cx="419100" cy="1499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65488" t="31926" r="23915" b="53743"/>
          <a:stretch/>
        </p:blipFill>
        <p:spPr>
          <a:xfrm>
            <a:off x="0" y="1876095"/>
            <a:ext cx="3689131" cy="2096815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0" y="3972910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/>
              <a:t>1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175682" y="5927835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 smtClean="0"/>
              <a:t>2</a:t>
            </a:r>
            <a:endParaRPr lang="pt-BR" sz="24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0" y="4769382"/>
            <a:ext cx="3175682" cy="97423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t-BR" dirty="0" smtClean="0"/>
              <a:t>Tela de carregando, aguarde o termino.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996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7339" y="667136"/>
            <a:ext cx="9720072" cy="1499616"/>
          </a:xfrm>
        </p:spPr>
        <p:txBody>
          <a:bodyPr/>
          <a:lstStyle/>
          <a:p>
            <a:r>
              <a:rPr lang="pt-BR" dirty="0" smtClean="0"/>
              <a:t>Mesclar PDF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82007" y="283372"/>
            <a:ext cx="3086024" cy="1701003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dirty="0" smtClean="0"/>
              <a:t>Nesta janela clique em </a:t>
            </a:r>
            <a:r>
              <a:rPr lang="pt-BR" b="1" dirty="0" smtClean="0"/>
              <a:t>Merge/</a:t>
            </a:r>
            <a:r>
              <a:rPr lang="pt-BR" b="1" dirty="0" err="1" smtClean="0"/>
              <a:t>Extract</a:t>
            </a:r>
            <a:r>
              <a:rPr lang="pt-BR" b="1" dirty="0" smtClean="0"/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 smtClean="0"/>
              <a:t>Agora Clique em </a:t>
            </a:r>
            <a:r>
              <a:rPr lang="pt-BR" b="1" dirty="0" err="1" smtClean="0"/>
              <a:t>Add</a:t>
            </a:r>
            <a:r>
              <a:rPr lang="pt-BR" dirty="0" smtClean="0"/>
              <a:t>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56534" t="11843" r="12808" b="44059"/>
          <a:stretch/>
        </p:blipFill>
        <p:spPr>
          <a:xfrm>
            <a:off x="-140320" y="283372"/>
            <a:ext cx="9222327" cy="5574847"/>
          </a:xfrm>
          <a:prstGeom prst="rect">
            <a:avLst/>
          </a:prstGeom>
          <a:ln w="28575">
            <a:noFill/>
          </a:ln>
        </p:spPr>
      </p:pic>
      <p:sp>
        <p:nvSpPr>
          <p:cNvPr id="6" name="Retângulo de cantos arredondados 5"/>
          <p:cNvSpPr/>
          <p:nvPr/>
        </p:nvSpPr>
        <p:spPr>
          <a:xfrm>
            <a:off x="216693" y="1632969"/>
            <a:ext cx="1123950" cy="2000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7594600" y="1226569"/>
            <a:ext cx="1092200" cy="2160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340643" y="15483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1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156660" y="11499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2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56452" t="12056" r="12751" b="44062"/>
          <a:stretch/>
        </p:blipFill>
        <p:spPr>
          <a:xfrm>
            <a:off x="-21146" y="2015371"/>
            <a:ext cx="9146203" cy="5476876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tângulo de cantos arredondados 9"/>
          <p:cNvSpPr/>
          <p:nvPr/>
        </p:nvSpPr>
        <p:spPr>
          <a:xfrm>
            <a:off x="2934490" y="2814316"/>
            <a:ext cx="3417455" cy="2770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969704" y="4126746"/>
            <a:ext cx="1203325" cy="1838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405053" y="5409446"/>
            <a:ext cx="508001" cy="1838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2353830" y="27681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3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353830" y="40340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4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736071" y="53167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5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9201181" y="1832994"/>
            <a:ext cx="2901628" cy="478478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3"/>
            </a:pPr>
            <a:r>
              <a:rPr lang="pt-BR" dirty="0" smtClean="0"/>
              <a:t>Na caixa de seleção </a:t>
            </a:r>
            <a:r>
              <a:rPr lang="pt-BR" b="1" dirty="0" smtClean="0"/>
              <a:t>Pesquisar em</a:t>
            </a:r>
            <a:r>
              <a:rPr lang="pt-BR" dirty="0" smtClean="0"/>
              <a:t> selecione a pasta que foi salvo seu projeto. 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pt-BR" dirty="0" smtClean="0"/>
              <a:t>Selecione </a:t>
            </a:r>
            <a:r>
              <a:rPr lang="pt-BR" dirty="0"/>
              <a:t>seu </a:t>
            </a:r>
            <a:r>
              <a:rPr lang="pt-BR" dirty="0" smtClean="0"/>
              <a:t>projeto clicando nele.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pt-BR" dirty="0" smtClean="0"/>
              <a:t>Clique </a:t>
            </a:r>
            <a:r>
              <a:rPr lang="pt-BR" dirty="0"/>
              <a:t>em </a:t>
            </a:r>
            <a:r>
              <a:rPr lang="pt-BR" b="1" dirty="0" smtClean="0"/>
              <a:t>Abrir</a:t>
            </a:r>
            <a:r>
              <a:rPr lang="pt-BR" dirty="0"/>
              <a:t>;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pt-BR" dirty="0" smtClean="0"/>
              <a:t>Agora para </a:t>
            </a:r>
            <a:r>
              <a:rPr lang="pt-BR" dirty="0"/>
              <a:t>a ficha catalográfica, repita o mesmo processo;</a:t>
            </a:r>
          </a:p>
        </p:txBody>
      </p:sp>
    </p:spTree>
    <p:extLst>
      <p:ext uri="{BB962C8B-B14F-4D97-AF65-F5344CB8AC3E}">
        <p14:creationId xmlns:p14="http://schemas.microsoft.com/office/powerpoint/2010/main" val="424443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9153295" y="448177"/>
            <a:ext cx="2895706" cy="398578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pt-BR" dirty="0" smtClean="0"/>
              <a:t>Agora com os dois </a:t>
            </a:r>
            <a:r>
              <a:rPr lang="pt-BR" dirty="0" err="1" smtClean="0"/>
              <a:t>PDFs</a:t>
            </a:r>
            <a:r>
              <a:rPr lang="pt-BR" dirty="0" smtClean="0"/>
              <a:t> selecionados, clique em </a:t>
            </a:r>
            <a:r>
              <a:rPr lang="pt-BR" b="1" dirty="0" err="1" smtClean="0"/>
              <a:t>Browse</a:t>
            </a:r>
            <a:r>
              <a:rPr lang="pt-BR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 smtClean="0"/>
              <a:t>Surgirá uma janela, em </a:t>
            </a:r>
            <a:r>
              <a:rPr lang="pt-BR" b="1" dirty="0" smtClean="0"/>
              <a:t>Nome do Arquivo</a:t>
            </a:r>
            <a:r>
              <a:rPr lang="pt-BR" dirty="0" smtClean="0"/>
              <a:t> coloque o nome de seu projeto.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 smtClean="0"/>
              <a:t>Feito isso clique em </a:t>
            </a:r>
            <a:r>
              <a:rPr lang="pt-BR" b="1" dirty="0" smtClean="0"/>
              <a:t>Abrir</a:t>
            </a:r>
            <a:r>
              <a:rPr lang="pt-BR" dirty="0" smtClean="0"/>
              <a:t>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56390" t="11869" r="12660" b="44032"/>
          <a:stretch/>
        </p:blipFill>
        <p:spPr>
          <a:xfrm>
            <a:off x="-133457" y="0"/>
            <a:ext cx="9353551" cy="5601094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7991475" y="4115942"/>
            <a:ext cx="857250" cy="2667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2371725" y="2725292"/>
            <a:ext cx="466725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5880100" y="3306317"/>
            <a:ext cx="5588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375601" y="40646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1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264226" y="32359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3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102407" y="26549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2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1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Mesclar PDF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6499" t="11811" r="12774" b="44235"/>
          <a:stretch/>
        </p:blipFill>
        <p:spPr>
          <a:xfrm>
            <a:off x="-99438" y="1883936"/>
            <a:ext cx="9319532" cy="5602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9220094" y="2279907"/>
            <a:ext cx="2876656" cy="3644643"/>
          </a:xfrm>
          <a:prstGeom prst="rect">
            <a:avLst/>
          </a:prstGeom>
          <a:effectLst/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pt-BR" dirty="0" smtClean="0"/>
              <a:t>Agora usando a barra lateral, desça até o final.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 smtClean="0"/>
              <a:t>Clique em </a:t>
            </a:r>
            <a:r>
              <a:rPr lang="pt-BR" b="1" dirty="0" err="1" smtClean="0"/>
              <a:t>Run</a:t>
            </a:r>
            <a:r>
              <a:rPr lang="pt-BR" dirty="0" smtClean="0"/>
              <a:t>. Ele fará um som quando terminar de mesclar;</a:t>
            </a:r>
          </a:p>
        </p:txBody>
      </p:sp>
      <p:sp>
        <p:nvSpPr>
          <p:cNvPr id="3" name="Retângulo de cantos arredondados 2"/>
          <p:cNvSpPr/>
          <p:nvPr/>
        </p:nvSpPr>
        <p:spPr>
          <a:xfrm>
            <a:off x="8328454" y="6030097"/>
            <a:ext cx="551935" cy="3295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de cantos arredondados 5"/>
          <p:cNvSpPr/>
          <p:nvPr/>
        </p:nvSpPr>
        <p:spPr>
          <a:xfrm>
            <a:off x="8911525" y="2665708"/>
            <a:ext cx="247973" cy="38435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33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SumÁrio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hlinkClick r:id="rId2" action="ppaction://hlinksldjump"/>
              </a:rPr>
              <a:t>Instruções para download do </a:t>
            </a:r>
            <a:r>
              <a:rPr lang="pt-BR" dirty="0" smtClean="0">
                <a:hlinkClick r:id="rId2" action="ppaction://hlinksldjump"/>
              </a:rPr>
              <a:t>Sistema</a:t>
            </a:r>
            <a:r>
              <a:rPr lang="pt-BR" dirty="0" smtClean="0"/>
              <a:t>						3</a:t>
            </a:r>
          </a:p>
          <a:p>
            <a:r>
              <a:rPr lang="pt-BR" dirty="0" smtClean="0">
                <a:hlinkClick r:id="rId3" action="ppaction://hlinksldjump"/>
              </a:rPr>
              <a:t>Instalação do Sistema</a:t>
            </a:r>
            <a:r>
              <a:rPr lang="pt-BR" dirty="0" smtClean="0"/>
              <a:t>			</a:t>
            </a:r>
            <a:r>
              <a:rPr lang="pt-BR" dirty="0" smtClean="0"/>
              <a:t>					4</a:t>
            </a:r>
          </a:p>
          <a:p>
            <a:r>
              <a:rPr lang="pt-BR" dirty="0" smtClean="0">
                <a:hlinkClick r:id="rId4" action="ppaction://hlinksldjump"/>
              </a:rPr>
              <a:t>Instalação/Atualização do Java </a:t>
            </a:r>
            <a:r>
              <a:rPr lang="pt-BR" dirty="0" smtClean="0"/>
              <a:t>						</a:t>
            </a:r>
            <a:r>
              <a:rPr lang="pt-BR" dirty="0" smtClean="0"/>
              <a:t>8</a:t>
            </a:r>
            <a:endParaRPr lang="pt-BR" dirty="0" smtClean="0"/>
          </a:p>
          <a:p>
            <a:r>
              <a:rPr lang="pt-BR" dirty="0" smtClean="0">
                <a:hlinkClick r:id="rId5" action="ppaction://hlinksldjump"/>
              </a:rPr>
              <a:t>Executando o Sistema para a Elaboração da Ficha Catalográfica</a:t>
            </a:r>
            <a:r>
              <a:rPr lang="pt-BR" dirty="0" smtClean="0"/>
              <a:t>		</a:t>
            </a:r>
            <a:r>
              <a:rPr lang="pt-BR" dirty="0" smtClean="0"/>
              <a:t>12</a:t>
            </a:r>
            <a:endParaRPr lang="pt-BR" dirty="0" smtClean="0"/>
          </a:p>
          <a:p>
            <a:r>
              <a:rPr lang="pt-BR" dirty="0" smtClean="0">
                <a:hlinkClick r:id="rId6" action="ppaction://hlinksldjump"/>
              </a:rPr>
              <a:t>Utilizando o programa</a:t>
            </a:r>
            <a:r>
              <a:rPr lang="pt-BR" dirty="0" smtClean="0"/>
              <a:t>	</a:t>
            </a:r>
            <a:r>
              <a:rPr lang="pt-BR" dirty="0" smtClean="0"/>
              <a:t>							</a:t>
            </a:r>
            <a:r>
              <a:rPr lang="pt-BR" dirty="0" smtClean="0"/>
              <a:t>13</a:t>
            </a:r>
            <a:endParaRPr lang="pt-BR" dirty="0" smtClean="0"/>
          </a:p>
          <a:p>
            <a:r>
              <a:rPr lang="pt-BR" dirty="0" smtClean="0">
                <a:hlinkClick r:id="rId7" action="ppaction://hlinksldjump"/>
              </a:rPr>
              <a:t>Mesclando PDF</a:t>
            </a:r>
            <a:r>
              <a:rPr lang="pt-BR" dirty="0" smtClean="0"/>
              <a:t>									</a:t>
            </a:r>
            <a:r>
              <a:rPr lang="pt-BR" dirty="0" smtClean="0"/>
              <a:t>15</a:t>
            </a:r>
            <a:endParaRPr lang="pt-BR" dirty="0" smtClean="0"/>
          </a:p>
          <a:p>
            <a:pPr algn="just"/>
            <a:r>
              <a:rPr lang="pt-BR" dirty="0" smtClean="0">
                <a:hlinkClick r:id="rId8" action="ppaction://hlinksldjump"/>
              </a:rPr>
              <a:t>Agradecimentos</a:t>
            </a:r>
            <a:r>
              <a:rPr lang="pt-BR" dirty="0" smtClean="0"/>
              <a:t>								</a:t>
            </a:r>
            <a:r>
              <a:rPr lang="pt-BR" dirty="0" smtClean="0"/>
              <a:t>24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47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l="49846" t="12058" r="19447" b="44278"/>
          <a:stretch/>
        </p:blipFill>
        <p:spPr>
          <a:xfrm>
            <a:off x="0" y="337329"/>
            <a:ext cx="9610725" cy="574357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Retângulo de cantos arredondados 10"/>
          <p:cNvSpPr/>
          <p:nvPr/>
        </p:nvSpPr>
        <p:spPr>
          <a:xfrm>
            <a:off x="3105150" y="3718704"/>
            <a:ext cx="2438400" cy="1809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705600" y="5033154"/>
            <a:ext cx="581025" cy="2190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449451" y="2386739"/>
            <a:ext cx="991891" cy="2169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de cantos arredondados 13"/>
          <p:cNvSpPr/>
          <p:nvPr/>
        </p:nvSpPr>
        <p:spPr>
          <a:xfrm>
            <a:off x="1751309" y="1332855"/>
            <a:ext cx="991891" cy="2169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441342" y="22489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0000"/>
                </a:solidFill>
              </a:rPr>
              <a:t>1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398643" y="11777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0000"/>
                </a:solidFill>
              </a:rPr>
              <a:t>2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565908" y="3578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0000"/>
                </a:solidFill>
              </a:rPr>
              <a:t>3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335518" y="49118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41044" y="1549830"/>
            <a:ext cx="3450956" cy="3483323"/>
          </a:xfrm>
          <a:solidFill>
            <a:srgbClr val="497492"/>
          </a:solidFill>
        </p:spPr>
        <p:txBody>
          <a:bodyPr>
            <a:noAutofit/>
          </a:bodyPr>
          <a:lstStyle/>
          <a:p>
            <a:pPr marL="630936" lvl="1" indent="-457200" algn="just"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pt-BR" sz="2400" dirty="0" smtClean="0"/>
              <a:t>Quando concluído, clique em </a:t>
            </a:r>
            <a:r>
              <a:rPr lang="pt-BR" sz="2400" b="1" dirty="0" smtClean="0"/>
              <a:t>Visual</a:t>
            </a:r>
            <a:r>
              <a:rPr lang="pt-BR" sz="2400" dirty="0" smtClean="0"/>
              <a:t> </a:t>
            </a:r>
            <a:r>
              <a:rPr lang="pt-BR" sz="2400" b="1" dirty="0" err="1" smtClean="0"/>
              <a:t>reorder</a:t>
            </a:r>
            <a:r>
              <a:rPr lang="pt-BR" sz="2400" dirty="0" smtClean="0"/>
              <a:t>;</a:t>
            </a:r>
          </a:p>
          <a:p>
            <a:pPr marL="630936" lvl="1" indent="-457200" algn="just"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pt-BR" sz="2400" dirty="0" smtClean="0"/>
              <a:t>Clique em </a:t>
            </a:r>
            <a:r>
              <a:rPr lang="pt-BR" sz="2400" b="1" dirty="0" smtClean="0"/>
              <a:t>Open</a:t>
            </a:r>
            <a:r>
              <a:rPr lang="pt-BR" sz="2400" dirty="0" smtClean="0"/>
              <a:t>;</a:t>
            </a:r>
          </a:p>
          <a:p>
            <a:pPr marL="630936" lvl="1" indent="-457200" algn="just"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pt-BR" sz="2400" dirty="0"/>
              <a:t>Agora selecione o arquivo em PDF que você acabou de </a:t>
            </a:r>
            <a:r>
              <a:rPr lang="pt-BR" sz="2400" dirty="0" smtClean="0"/>
              <a:t>mesclar</a:t>
            </a:r>
          </a:p>
          <a:p>
            <a:pPr marL="630936" lvl="1" indent="-457200" algn="just"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pt-BR" sz="2400" dirty="0" smtClean="0"/>
              <a:t>Clique </a:t>
            </a:r>
            <a:r>
              <a:rPr lang="pt-BR" sz="2400" dirty="0"/>
              <a:t>em </a:t>
            </a:r>
            <a:r>
              <a:rPr lang="pt-BR" sz="2400" b="1" dirty="0"/>
              <a:t>Abrir</a:t>
            </a:r>
            <a:r>
              <a:rPr lang="pt-BR" sz="2400" dirty="0"/>
              <a:t>;</a:t>
            </a:r>
          </a:p>
          <a:p>
            <a:pPr marL="457200" indent="-457200" algn="just">
              <a:buClr>
                <a:srgbClr val="FF0000"/>
              </a:buClr>
              <a:buFont typeface="+mj-lt"/>
              <a:buAutoNum type="arabicPeriod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230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86356" y="1564714"/>
            <a:ext cx="3251201" cy="4023360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pt-BR" dirty="0" smtClean="0"/>
              <a:t>Agora procure pela ficha catalográfica, que provavelmente estará na ultima pagina, utilize a barra lateral para encontrar a ficha;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/>
              <a:t>Ao encontrar a ficha clique nela e arraste para a</a:t>
            </a:r>
            <a:r>
              <a:rPr lang="pt-BR" b="1" dirty="0"/>
              <a:t> 3ª (terceira) página</a:t>
            </a:r>
            <a:r>
              <a:rPr lang="pt-BR" dirty="0"/>
              <a:t> de seu projeto;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457200" indent="-457200" algn="just">
              <a:buFont typeface="+mj-lt"/>
              <a:buAutoNum type="arabicPeriod"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9838" t="12041" r="19202" b="45864"/>
          <a:stretch/>
        </p:blipFill>
        <p:spPr>
          <a:xfrm>
            <a:off x="-939800" y="-11367"/>
            <a:ext cx="9690100" cy="5537200"/>
          </a:xfrm>
          <a:prstGeom prst="rect">
            <a:avLst/>
          </a:prstGeom>
        </p:spPr>
      </p:pic>
      <p:sp>
        <p:nvSpPr>
          <p:cNvPr id="5" name="Retângulo de cantos arredondados 4"/>
          <p:cNvSpPr/>
          <p:nvPr/>
        </p:nvSpPr>
        <p:spPr>
          <a:xfrm>
            <a:off x="7102023" y="1325023"/>
            <a:ext cx="179387" cy="254000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49697" t="11767" r="19080" b="45655"/>
          <a:stretch/>
        </p:blipFill>
        <p:spPr>
          <a:xfrm>
            <a:off x="-1022351" y="2401063"/>
            <a:ext cx="9772651" cy="56007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tângulo de cantos arredondados 6"/>
          <p:cNvSpPr/>
          <p:nvPr/>
        </p:nvSpPr>
        <p:spPr>
          <a:xfrm>
            <a:off x="5426986" y="4594084"/>
            <a:ext cx="1566863" cy="1676400"/>
          </a:xfrm>
          <a:prstGeom prst="roundRect">
            <a:avLst>
              <a:gd name="adj" fmla="val 578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dobrada 7"/>
          <p:cNvSpPr/>
          <p:nvPr/>
        </p:nvSpPr>
        <p:spPr>
          <a:xfrm rot="16200000">
            <a:off x="3781943" y="4048258"/>
            <a:ext cx="1903981" cy="1386107"/>
          </a:xfrm>
          <a:prstGeom prst="bentArrow">
            <a:avLst>
              <a:gd name="adj1" fmla="val 2089"/>
              <a:gd name="adj2" fmla="val 6936"/>
              <a:gd name="adj3" fmla="val 10901"/>
              <a:gd name="adj4" fmla="val 890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8733522" y="92279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/>
              <a:t>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750300" y="5803034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 smtClean="0"/>
              <a:t>2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8440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Mesclar PDF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56637" y="736187"/>
            <a:ext cx="2775126" cy="4741824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dirty="0" smtClean="0"/>
              <a:t>Após colocar na terceira página clique em </a:t>
            </a:r>
            <a:r>
              <a:rPr lang="pt-BR" b="1" dirty="0" err="1" smtClean="0"/>
              <a:t>Browse</a:t>
            </a:r>
            <a:r>
              <a:rPr lang="pt-BR" dirty="0" smtClean="0"/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/>
              <a:t>Agora você vai salvar o arquivo, caso queira salvar substituindo o arquivo que foi mesclado clique nele, caso não queria apenas adicione um nome diferente e clique em </a:t>
            </a:r>
            <a:r>
              <a:rPr lang="pt-BR" b="1" dirty="0"/>
              <a:t>Abrir;</a:t>
            </a:r>
            <a:endParaRPr lang="pt-BR" dirty="0"/>
          </a:p>
          <a:p>
            <a:pPr marL="457200" indent="-457200" algn="just">
              <a:buFont typeface="+mj-lt"/>
              <a:buAutoNum type="arabicPeriod"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9903" t="12269" r="19462" b="44477"/>
          <a:stretch/>
        </p:blipFill>
        <p:spPr>
          <a:xfrm>
            <a:off x="-266700" y="-1100185"/>
            <a:ext cx="9588500" cy="5689600"/>
          </a:xfrm>
          <a:prstGeom prst="rect">
            <a:avLst/>
          </a:prstGeom>
        </p:spPr>
      </p:pic>
      <p:sp>
        <p:nvSpPr>
          <p:cNvPr id="5" name="Retângulo de cantos arredondados 4"/>
          <p:cNvSpPr/>
          <p:nvPr/>
        </p:nvSpPr>
        <p:spPr>
          <a:xfrm>
            <a:off x="4572000" y="221885"/>
            <a:ext cx="1562100" cy="1681163"/>
          </a:xfrm>
          <a:prstGeom prst="roundRect">
            <a:avLst>
              <a:gd name="adj" fmla="val 231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de cantos arredondados 5"/>
          <p:cNvSpPr/>
          <p:nvPr/>
        </p:nvSpPr>
        <p:spPr>
          <a:xfrm>
            <a:off x="8089556" y="3243627"/>
            <a:ext cx="832021" cy="2472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49879" t="18632" r="19446" b="44207"/>
          <a:stretch/>
        </p:blipFill>
        <p:spPr>
          <a:xfrm>
            <a:off x="-1774224" y="2315439"/>
            <a:ext cx="9601200" cy="4888215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8" name="Retângulo de cantos arredondados 7"/>
          <p:cNvSpPr/>
          <p:nvPr/>
        </p:nvSpPr>
        <p:spPr>
          <a:xfrm>
            <a:off x="1451576" y="5184355"/>
            <a:ext cx="2413000" cy="177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1451576" y="5882855"/>
            <a:ext cx="4737100" cy="254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494367" y="5391672"/>
            <a:ext cx="47320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dirty="0" smtClean="0">
                <a:solidFill>
                  <a:srgbClr val="FF0000"/>
                </a:solidFill>
              </a:rPr>
              <a:t>ou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010496" y="31825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1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9321800" y="123551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/>
              <a:t>1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7826976" y="5273255"/>
            <a:ext cx="35458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sz="2400" dirty="0" smtClean="0"/>
              <a:t>2</a:t>
            </a:r>
            <a:endParaRPr lang="pt-BR" sz="2400" dirty="0"/>
          </a:p>
        </p:txBody>
      </p:sp>
      <p:sp>
        <p:nvSpPr>
          <p:cNvPr id="16" name="Retângulo de cantos arredondados 15"/>
          <p:cNvSpPr/>
          <p:nvPr/>
        </p:nvSpPr>
        <p:spPr>
          <a:xfrm>
            <a:off x="5050172" y="6486862"/>
            <a:ext cx="595619" cy="2411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49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Mesclar PDF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73029" y="2286000"/>
            <a:ext cx="2879271" cy="4023360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31"/>
            </a:pPr>
            <a:r>
              <a:rPr lang="pt-BR" dirty="0" smtClean="0"/>
              <a:t>Clique em </a:t>
            </a:r>
            <a:r>
              <a:rPr lang="pt-BR" b="1" dirty="0" err="1" smtClean="0"/>
              <a:t>Run</a:t>
            </a:r>
            <a:r>
              <a:rPr lang="pt-BR" dirty="0" smtClean="0"/>
              <a:t>;</a:t>
            </a:r>
          </a:p>
          <a:p>
            <a:pPr marL="457200" indent="-457200" algn="just">
              <a:buFont typeface="+mj-lt"/>
              <a:buAutoNum type="arabicPeriod" startAt="31"/>
            </a:pPr>
            <a:r>
              <a:rPr lang="pt-BR" dirty="0" smtClean="0"/>
              <a:t>Após dar uma apitada você poderá fechar o programa, então abra o PDF que você salvou e verá que na terceira página está a ficha catalográfica.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9787" t="11920" r="19355" b="43917"/>
          <a:stretch/>
        </p:blipFill>
        <p:spPr>
          <a:xfrm>
            <a:off x="174171" y="1843314"/>
            <a:ext cx="8810171" cy="5299074"/>
          </a:xfrm>
          <a:prstGeom prst="rect">
            <a:avLst/>
          </a:prstGeom>
        </p:spPr>
      </p:pic>
      <p:sp>
        <p:nvSpPr>
          <p:cNvPr id="5" name="Retângulo de cantos arredondados 4"/>
          <p:cNvSpPr/>
          <p:nvPr/>
        </p:nvSpPr>
        <p:spPr>
          <a:xfrm>
            <a:off x="8157029" y="6356350"/>
            <a:ext cx="522514" cy="2766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69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Agradecimentos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dirty="0" smtClean="0"/>
              <a:t>Muito obrigado por usar o programa da </a:t>
            </a:r>
            <a:r>
              <a:rPr lang="pt-BR" sz="2400" dirty="0"/>
              <a:t>F</a:t>
            </a:r>
            <a:r>
              <a:rPr lang="pt-BR" sz="2400" dirty="0" smtClean="0"/>
              <a:t>icha Catalográfica, desenvolvido pelo NUPSI.</a:t>
            </a:r>
          </a:p>
          <a:p>
            <a:pPr algn="ctr"/>
            <a:endParaRPr lang="pt-BR" sz="2400" dirty="0"/>
          </a:p>
          <a:p>
            <a:pPr algn="ctr"/>
            <a:endParaRPr lang="pt-BR" sz="2400" dirty="0" smtClean="0"/>
          </a:p>
          <a:p>
            <a:pPr algn="ctr"/>
            <a:endParaRPr lang="pt-BR" sz="2400" dirty="0"/>
          </a:p>
          <a:p>
            <a:pPr algn="ctr"/>
            <a:r>
              <a:rPr lang="pt-BR" sz="2400" dirty="0" smtClean="0"/>
              <a:t>Quais quer duvidas, sugestões ou problemas envie um e-mail para:</a:t>
            </a:r>
          </a:p>
          <a:p>
            <a:pPr algn="ctr"/>
            <a:r>
              <a:rPr lang="pt-BR" sz="2400" dirty="0" smtClean="0">
                <a:hlinkClick r:id="rId2"/>
              </a:rPr>
              <a:t>leandro.nupsi@gmail.com</a:t>
            </a:r>
            <a:endParaRPr lang="pt-BR" sz="2400" dirty="0" smtClean="0"/>
          </a:p>
          <a:p>
            <a:pPr algn="ctr"/>
            <a:r>
              <a:rPr lang="pt-BR" sz="2400" dirty="0" smtClean="0">
                <a:hlinkClick r:id="rId3"/>
              </a:rPr>
              <a:t>danilo.nupsi@gmail.com</a:t>
            </a:r>
            <a:endParaRPr lang="pt-BR" sz="2400" dirty="0"/>
          </a:p>
          <a:p>
            <a:pPr algn="ctr"/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132593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</a:schemeClr>
              </a:gs>
              <a:gs pos="8000">
                <a:schemeClr val="tx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5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521" t="21708" r="2238" b="4800"/>
          <a:stretch/>
        </p:blipFill>
        <p:spPr>
          <a:xfrm>
            <a:off x="0" y="0"/>
            <a:ext cx="12192000" cy="68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9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INSTRUÇÕES PARA DOWNLOAD DO SISTEMA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 smtClean="0"/>
              <a:t>Acesse o endereço: </a:t>
            </a:r>
            <a:r>
              <a:rPr lang="pt-BR" sz="2800" dirty="0">
                <a:hlinkClick r:id="rId2"/>
              </a:rPr>
              <a:t>http://</a:t>
            </a:r>
            <a:r>
              <a:rPr lang="pt-BR" sz="2800" dirty="0" smtClean="0">
                <a:hlinkClick r:id="rId2"/>
              </a:rPr>
              <a:t>frutal.uemg.br/mostranoticia2.php?codnot=1908</a:t>
            </a:r>
            <a:endParaRPr lang="pt-B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pt-BR" sz="2800" dirty="0" smtClean="0"/>
              <a:t>Clique com o botão direito no link de download disponibilizado no site.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 smtClean="0"/>
              <a:t>Selecione a opção </a:t>
            </a:r>
            <a:r>
              <a:rPr lang="pt-BR" sz="2800" b="1" u="sng" dirty="0" smtClean="0"/>
              <a:t>Salvar Como</a:t>
            </a:r>
            <a:r>
              <a:rPr lang="pt-BR" sz="2800" dirty="0" smtClean="0"/>
              <a:t> e depois selecione a </a:t>
            </a:r>
            <a:r>
              <a:rPr lang="pt-BR" sz="2800" b="1" u="sng" dirty="0" smtClean="0"/>
              <a:t>Área de Trabalho</a:t>
            </a:r>
            <a:r>
              <a:rPr lang="pt-BR" sz="2800" dirty="0" smtClean="0"/>
              <a:t> como local para o salvamento do arquivo. 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0104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do sistema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 smtClean="0"/>
              <a:t>Assim que o Download estiver concluído, você terá o seguinte arquivo: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 smtClean="0"/>
          </a:p>
          <a:p>
            <a:pPr marL="457200" indent="-457200">
              <a:buFont typeface="+mj-lt"/>
              <a:buAutoNum type="arabicPeriod"/>
            </a:pPr>
            <a:r>
              <a:rPr lang="pt-BR" dirty="0" smtClean="0"/>
              <a:t>Dê um clique com o botão direito do mouse no arquivo e selecione </a:t>
            </a:r>
            <a:r>
              <a:rPr lang="pt-BR" b="1" u="sng" dirty="0" smtClean="0"/>
              <a:t>Extrair Tudo</a:t>
            </a:r>
            <a:r>
              <a:rPr lang="pt-BR" dirty="0" smtClean="0"/>
              <a:t>.</a:t>
            </a:r>
            <a:endParaRPr lang="pt-BR" b="1" u="sng" dirty="0" smtClean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208" t="63282" r="81795" b="28801"/>
          <a:stretch/>
        </p:blipFill>
        <p:spPr>
          <a:xfrm>
            <a:off x="9482840" y="1837640"/>
            <a:ext cx="1607166" cy="1337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4687" t="63800" r="76054" b="8106"/>
          <a:stretch/>
        </p:blipFill>
        <p:spPr>
          <a:xfrm>
            <a:off x="8637139" y="4229443"/>
            <a:ext cx="1982427" cy="2528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tângulo de cantos arredondados 5"/>
          <p:cNvSpPr/>
          <p:nvPr/>
        </p:nvSpPr>
        <p:spPr>
          <a:xfrm>
            <a:off x="9182627" y="4878249"/>
            <a:ext cx="1312378" cy="184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66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pt-BR" dirty="0" smtClean="0"/>
              <a:t>Após clicar em Extrair Todos. A tela abaixo é apresentada.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dirty="0" smtClean="0"/>
              <a:t>Clique em </a:t>
            </a:r>
            <a:r>
              <a:rPr lang="pt-BR" b="1" u="sng" dirty="0" smtClean="0"/>
              <a:t>Extrair</a:t>
            </a:r>
            <a:r>
              <a:rPr lang="pt-BR" dirty="0" smtClean="0"/>
              <a:t> para concluir a instalação.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1234" t="54191" r="69713" b="12625"/>
          <a:stretch/>
        </p:blipFill>
        <p:spPr>
          <a:xfrm>
            <a:off x="2960934" y="3094025"/>
            <a:ext cx="4630723" cy="338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tângulo de cantos arredondados 6"/>
          <p:cNvSpPr/>
          <p:nvPr/>
        </p:nvSpPr>
        <p:spPr>
          <a:xfrm>
            <a:off x="6224716" y="6181305"/>
            <a:ext cx="632460" cy="2190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557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pt-BR" dirty="0" smtClean="0"/>
              <a:t>Após terminar de Extrair os arquivos, em sua Área de Trabalho, terá a seguinte pasta, dê dois cliques do mouse para abri-la;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brightnessContrast bright="1000" contrast="4000"/>
                    </a14:imgEffect>
                  </a14:imgLayer>
                </a14:imgProps>
              </a:ext>
            </a:extLst>
          </a:blip>
          <a:srcRect l="11472" t="64047" r="84983" b="30087"/>
          <a:stretch/>
        </p:blipFill>
        <p:spPr>
          <a:xfrm>
            <a:off x="1349828" y="3711892"/>
            <a:ext cx="1685045" cy="117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eta para a direita 5"/>
          <p:cNvSpPr/>
          <p:nvPr/>
        </p:nvSpPr>
        <p:spPr>
          <a:xfrm>
            <a:off x="3813674" y="4073841"/>
            <a:ext cx="790575" cy="447675"/>
          </a:xfrm>
          <a:prstGeom prst="right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47961" t="10428" r="26749" b="57204"/>
          <a:stretch/>
        </p:blipFill>
        <p:spPr>
          <a:xfrm>
            <a:off x="5383050" y="2985946"/>
            <a:ext cx="6705486" cy="360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367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47961" t="10428" r="26749" b="57204"/>
          <a:stretch/>
        </p:blipFill>
        <p:spPr>
          <a:xfrm>
            <a:off x="4967401" y="3251078"/>
            <a:ext cx="6705486" cy="360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Instalando do sistema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pt-BR" dirty="0" smtClean="0"/>
              <a:t>Para utilizar o programa Ficha Catalográfica é necessário ter instalado o JAVA em seu computador. Caso não tenha, a instalação pode ser feita por meio da execução de </a:t>
            </a:r>
            <a:r>
              <a:rPr lang="pt-BR" b="1" dirty="0" smtClean="0"/>
              <a:t>jre-8u121-windows-i586-iftw, dando dois cliques sobre o arquivo.</a:t>
            </a:r>
            <a:endParaRPr lang="pt-BR" dirty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804794" y="4481554"/>
            <a:ext cx="4657781" cy="1714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-2" y="3888188"/>
            <a:ext cx="3797302" cy="1293412"/>
          </a:xfrm>
          <a:prstGeom prst="rect">
            <a:avLst/>
          </a:prstGeom>
          <a:solidFill>
            <a:srgbClr val="4974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200" dirty="0" smtClean="0"/>
              <a:t>Nota: O processo de instalação do Java é necessário estar conectado a internet.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5991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Instalando </a:t>
            </a:r>
            <a:r>
              <a:rPr lang="pt-BR" dirty="0"/>
              <a:t>Java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76809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pt-BR" dirty="0" smtClean="0"/>
              <a:t>Ao dar duplo clique no arquivo executável, surgirá uma janela pedindo permissão para fazer alterações em seu computador, clique em Sim;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808" y="3466051"/>
            <a:ext cx="4963525" cy="2782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0" y="4117654"/>
            <a:ext cx="2743200" cy="1190945"/>
          </a:xfrm>
          <a:prstGeom prst="rect">
            <a:avLst/>
          </a:prstGeom>
          <a:solidFill>
            <a:srgbClr val="4974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200" dirty="0" smtClean="0"/>
              <a:t>Nota: A descrição da mensagem pode ser diferente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35323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Instalando Java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pt-BR" dirty="0" smtClean="0"/>
              <a:t>Logo em seguida surgirá uma nova janela, clique em Instalar;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dirty="0" smtClean="0"/>
              <a:t>Então avançará para uma nova janela, espere concluir a barra;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2673" t="57438" r="70967" b="12878"/>
          <a:stretch/>
        </p:blipFill>
        <p:spPr>
          <a:xfrm>
            <a:off x="1083365" y="3265785"/>
            <a:ext cx="4398264" cy="3353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tângulo de cantos arredondados 4"/>
          <p:cNvSpPr/>
          <p:nvPr/>
        </p:nvSpPr>
        <p:spPr>
          <a:xfrm>
            <a:off x="4333461" y="6178162"/>
            <a:ext cx="890546" cy="2464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12613" t="57207" r="71050" b="12855"/>
          <a:stretch/>
        </p:blipFill>
        <p:spPr>
          <a:xfrm>
            <a:off x="6587552" y="3187078"/>
            <a:ext cx="4456810" cy="34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Personalizada 8">
      <a:dk1>
        <a:srgbClr val="2F2F2F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497492"/>
      </a:accent2>
      <a:accent3>
        <a:srgbClr val="497492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005A9E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1946</TotalTime>
  <Words>1038</Words>
  <Application>Microsoft Office PowerPoint</Application>
  <PresentationFormat>Widescreen</PresentationFormat>
  <Paragraphs>117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Tw Cen MT</vt:lpstr>
      <vt:lpstr>Tw Cen MT Condensed</vt:lpstr>
      <vt:lpstr>Wingdings 3</vt:lpstr>
      <vt:lpstr>Integral</vt:lpstr>
      <vt:lpstr>Manual de uso do sistema para a elaboração de Ficha catalográfica</vt:lpstr>
      <vt:lpstr>SumÁrio</vt:lpstr>
      <vt:lpstr>INSTRUÇÕES PARA DOWNLOAD DO SISTEMA</vt:lpstr>
      <vt:lpstr>Instalação do sistema</vt:lpstr>
      <vt:lpstr>Instalação do sistema</vt:lpstr>
      <vt:lpstr>Instalação do sistema</vt:lpstr>
      <vt:lpstr>Instalando do sistema</vt:lpstr>
      <vt:lpstr>Instalando Java</vt:lpstr>
      <vt:lpstr>Instalando Java</vt:lpstr>
      <vt:lpstr>Instalando Java</vt:lpstr>
      <vt:lpstr>Baixando Java</vt:lpstr>
      <vt:lpstr>Abrindo Ficha Catalográfica</vt:lpstr>
      <vt:lpstr>Utilizando o programa</vt:lpstr>
      <vt:lpstr>Legenda</vt:lpstr>
      <vt:lpstr>Inserindo o PDF da ficha catalográfica em seu Projeto</vt:lpstr>
      <vt:lpstr>Apresentação do PowerPoint</vt:lpstr>
      <vt:lpstr>Mesclar PDF</vt:lpstr>
      <vt:lpstr>Apresentação do PowerPoint</vt:lpstr>
      <vt:lpstr>Mesclar PDF</vt:lpstr>
      <vt:lpstr>Apresentação do PowerPoint</vt:lpstr>
      <vt:lpstr>Apresentação do PowerPoint</vt:lpstr>
      <vt:lpstr>Mesclar PDF</vt:lpstr>
      <vt:lpstr>Mesclar PDF</vt:lpstr>
      <vt:lpstr>Agradecimentos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Ficha catalográfica</dc:title>
  <dc:creator>Danilo</dc:creator>
  <cp:lastModifiedBy>Leandro</cp:lastModifiedBy>
  <cp:revision>150</cp:revision>
  <dcterms:created xsi:type="dcterms:W3CDTF">2017-03-07T03:47:28Z</dcterms:created>
  <dcterms:modified xsi:type="dcterms:W3CDTF">2017-05-15T16:41:07Z</dcterms:modified>
</cp:coreProperties>
</file>